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8800425" cy="39600188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13583" algn="l" rtl="0" fontAlgn="base">
      <a:spcBef>
        <a:spcPct val="0"/>
      </a:spcBef>
      <a:spcAft>
        <a:spcPct val="0"/>
      </a:spcAft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827166" algn="l" rtl="0" fontAlgn="base">
      <a:spcBef>
        <a:spcPct val="0"/>
      </a:spcBef>
      <a:spcAft>
        <a:spcPct val="0"/>
      </a:spcAft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240749" algn="l" rtl="0" fontAlgn="base">
      <a:spcBef>
        <a:spcPct val="0"/>
      </a:spcBef>
      <a:spcAft>
        <a:spcPct val="0"/>
      </a:spcAft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654332" algn="l" rtl="0" fontAlgn="base">
      <a:spcBef>
        <a:spcPct val="0"/>
      </a:spcBef>
      <a:spcAft>
        <a:spcPct val="0"/>
      </a:spcAft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067916" algn="l" defTabSz="827166" rtl="0" eaLnBrk="1" latinLnBrk="0" hangingPunct="1"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481499" algn="l" defTabSz="827166" rtl="0" eaLnBrk="1" latinLnBrk="0" hangingPunct="1"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2895082" algn="l" defTabSz="827166" rtl="0" eaLnBrk="1" latinLnBrk="0" hangingPunct="1"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308665" algn="l" defTabSz="827166" rtl="0" eaLnBrk="1" latinLnBrk="0" hangingPunct="1">
      <a:defRPr sz="7689"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473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33CC"/>
    <a:srgbClr val="339933"/>
    <a:srgbClr val="FF9966"/>
    <a:srgbClr val="DD2323"/>
    <a:srgbClr val="CE3632"/>
    <a:srgbClr val="3366F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434" autoAdjust="0"/>
  </p:normalViewPr>
  <p:slideViewPr>
    <p:cSldViewPr snapToGrid="0">
      <p:cViewPr>
        <p:scale>
          <a:sx n="40" d="100"/>
          <a:sy n="40" d="100"/>
        </p:scale>
        <p:origin x="-149" y="4637"/>
      </p:cViewPr>
      <p:guideLst>
        <p:guide orient="horz" pos="12473"/>
        <p:guide pos="90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dirty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dirty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D00CDBB-4C08-476B-8E07-251FB6FD227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74648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1CEBFA2-207C-4220-83C5-EE747330A16A}" type="datetimeFigureOut">
              <a:rPr lang="it-IT"/>
              <a:pPr>
                <a:defRPr/>
              </a:pPr>
              <a:t>05/09/2016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82813" y="685800"/>
            <a:ext cx="2492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FC0F2CD-2B46-44B7-9DD2-64899A5285B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8772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86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13583" algn="l" rtl="0" eaLnBrk="0" fontAlgn="base" hangingPunct="0">
      <a:spcBef>
        <a:spcPct val="30000"/>
      </a:spcBef>
      <a:spcAft>
        <a:spcPct val="0"/>
      </a:spcAft>
      <a:defRPr sz="1086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27166" algn="l" rtl="0" eaLnBrk="0" fontAlgn="base" hangingPunct="0">
      <a:spcBef>
        <a:spcPct val="30000"/>
      </a:spcBef>
      <a:spcAft>
        <a:spcPct val="0"/>
      </a:spcAft>
      <a:defRPr sz="1086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240749" algn="l" rtl="0" eaLnBrk="0" fontAlgn="base" hangingPunct="0">
      <a:spcBef>
        <a:spcPct val="30000"/>
      </a:spcBef>
      <a:spcAft>
        <a:spcPct val="0"/>
      </a:spcAft>
      <a:defRPr sz="1086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654332" algn="l" rtl="0" eaLnBrk="0" fontAlgn="base" hangingPunct="0">
      <a:spcBef>
        <a:spcPct val="30000"/>
      </a:spcBef>
      <a:spcAft>
        <a:spcPct val="0"/>
      </a:spcAft>
      <a:defRPr sz="1086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067916" algn="l" defTabSz="827166" rtl="0" eaLnBrk="1" latinLnBrk="0" hangingPunct="1">
      <a:defRPr sz="1086" kern="1200">
        <a:solidFill>
          <a:schemeClr val="tx1"/>
        </a:solidFill>
        <a:latin typeface="+mn-lt"/>
        <a:ea typeface="+mn-ea"/>
        <a:cs typeface="+mn-cs"/>
      </a:defRPr>
    </a:lvl6pPr>
    <a:lvl7pPr marL="2481499" algn="l" defTabSz="827166" rtl="0" eaLnBrk="1" latinLnBrk="0" hangingPunct="1">
      <a:defRPr sz="1086" kern="1200">
        <a:solidFill>
          <a:schemeClr val="tx1"/>
        </a:solidFill>
        <a:latin typeface="+mn-lt"/>
        <a:ea typeface="+mn-ea"/>
        <a:cs typeface="+mn-cs"/>
      </a:defRPr>
    </a:lvl7pPr>
    <a:lvl8pPr marL="2895082" algn="l" defTabSz="827166" rtl="0" eaLnBrk="1" latinLnBrk="0" hangingPunct="1">
      <a:defRPr sz="1086" kern="1200">
        <a:solidFill>
          <a:schemeClr val="tx1"/>
        </a:solidFill>
        <a:latin typeface="+mn-lt"/>
        <a:ea typeface="+mn-ea"/>
        <a:cs typeface="+mn-cs"/>
      </a:defRPr>
    </a:lvl8pPr>
    <a:lvl9pPr marL="3308665" algn="l" defTabSz="827166" rtl="0" eaLnBrk="1" latinLnBrk="0" hangingPunct="1">
      <a:defRPr sz="10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82813" y="685800"/>
            <a:ext cx="2492375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1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1E83DE-76DC-4C1B-9220-97CD154BDC6F}" type="slidenum">
              <a:rPr lang="it-IT" smtClean="0">
                <a:latin typeface="Arial" charset="0"/>
              </a:rPr>
              <a:pPr/>
              <a:t>1</a:t>
            </a:fld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644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160174" y="12302308"/>
            <a:ext cx="24480079" cy="848720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320346" y="22439525"/>
            <a:ext cx="20159733" cy="10121212"/>
          </a:xfrm>
        </p:spPr>
        <p:txBody>
          <a:bodyPr/>
          <a:lstStyle>
            <a:lvl1pPr marL="0" indent="0" algn="ctr">
              <a:buNone/>
              <a:defRPr/>
            </a:lvl1pPr>
            <a:lvl2pPr marL="406359" indent="0" algn="ctr">
              <a:buNone/>
              <a:defRPr/>
            </a:lvl2pPr>
            <a:lvl3pPr marL="812719" indent="0" algn="ctr">
              <a:buNone/>
              <a:defRPr/>
            </a:lvl3pPr>
            <a:lvl4pPr marL="1219078" indent="0" algn="ctr">
              <a:buNone/>
              <a:defRPr/>
            </a:lvl4pPr>
            <a:lvl5pPr marL="1625437" indent="0" algn="ctr">
              <a:buNone/>
              <a:defRPr/>
            </a:lvl5pPr>
            <a:lvl6pPr marL="2031797" indent="0" algn="ctr">
              <a:buNone/>
              <a:defRPr/>
            </a:lvl6pPr>
            <a:lvl7pPr marL="2438156" indent="0" algn="ctr">
              <a:buNone/>
              <a:defRPr/>
            </a:lvl7pPr>
            <a:lvl8pPr marL="2844516" indent="0" algn="ctr">
              <a:buNone/>
              <a:defRPr/>
            </a:lvl8pPr>
            <a:lvl9pPr marL="3250875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6244B-CED4-41FB-94AA-A004F1E0B87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676DC-E840-4D3C-8B4A-9AB21BCE1798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0880732" y="1585987"/>
            <a:ext cx="6479108" cy="3378878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440587" y="1585987"/>
            <a:ext cx="19304694" cy="3378878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FD2FB-B74E-4396-A8E9-63420F9FF8D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C53D2-4BE4-4BD0-8CDF-FB3CA375508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74461" y="25447079"/>
            <a:ext cx="24481490" cy="7864455"/>
          </a:xfrm>
        </p:spPr>
        <p:txBody>
          <a:bodyPr anchor="t"/>
          <a:lstStyle>
            <a:lvl1pPr algn="l">
              <a:defRPr sz="3555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74461" y="16783811"/>
            <a:ext cx="24481490" cy="8663269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359" indent="0">
              <a:buNone/>
              <a:defRPr sz="1600"/>
            </a:lvl2pPr>
            <a:lvl3pPr marL="812719" indent="0">
              <a:buNone/>
              <a:defRPr sz="1422"/>
            </a:lvl3pPr>
            <a:lvl4pPr marL="1219078" indent="0">
              <a:buNone/>
              <a:defRPr sz="1244"/>
            </a:lvl4pPr>
            <a:lvl5pPr marL="1625437" indent="0">
              <a:buNone/>
              <a:defRPr sz="1244"/>
            </a:lvl5pPr>
            <a:lvl6pPr marL="2031797" indent="0">
              <a:buNone/>
              <a:defRPr sz="1244"/>
            </a:lvl6pPr>
            <a:lvl7pPr marL="2438156" indent="0">
              <a:buNone/>
              <a:defRPr sz="1244"/>
            </a:lvl7pPr>
            <a:lvl8pPr marL="2844516" indent="0">
              <a:buNone/>
              <a:defRPr sz="1244"/>
            </a:lvl8pPr>
            <a:lvl9pPr marL="3250875" indent="0">
              <a:buNone/>
              <a:defRPr sz="1244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06E02-B91F-4994-8A6D-220B4457964B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40586" y="9239462"/>
            <a:ext cx="12891901" cy="26135309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4467939" y="9239462"/>
            <a:ext cx="12891901" cy="26135309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D8785-9F86-4877-BABD-CCFC1E84809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440587" y="8864064"/>
            <a:ext cx="12723997" cy="3694330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59" indent="0">
              <a:buNone/>
              <a:defRPr sz="1778" b="1"/>
            </a:lvl2pPr>
            <a:lvl3pPr marL="812719" indent="0">
              <a:buNone/>
              <a:defRPr sz="1600" b="1"/>
            </a:lvl3pPr>
            <a:lvl4pPr marL="1219078" indent="0">
              <a:buNone/>
              <a:defRPr sz="1422" b="1"/>
            </a:lvl4pPr>
            <a:lvl5pPr marL="1625437" indent="0">
              <a:buNone/>
              <a:defRPr sz="1422" b="1"/>
            </a:lvl5pPr>
            <a:lvl6pPr marL="2031797" indent="0">
              <a:buNone/>
              <a:defRPr sz="1422" b="1"/>
            </a:lvl6pPr>
            <a:lvl7pPr marL="2438156" indent="0">
              <a:buNone/>
              <a:defRPr sz="1422" b="1"/>
            </a:lvl7pPr>
            <a:lvl8pPr marL="2844516" indent="0">
              <a:buNone/>
              <a:defRPr sz="1422" b="1"/>
            </a:lvl8pPr>
            <a:lvl9pPr marL="3250875" indent="0">
              <a:buNone/>
              <a:defRPr sz="1422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440587" y="12558394"/>
            <a:ext cx="12723997" cy="2281637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4630199" y="8864064"/>
            <a:ext cx="12729641" cy="3694330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59" indent="0">
              <a:buNone/>
              <a:defRPr sz="1778" b="1"/>
            </a:lvl2pPr>
            <a:lvl3pPr marL="812719" indent="0">
              <a:buNone/>
              <a:defRPr sz="1600" b="1"/>
            </a:lvl3pPr>
            <a:lvl4pPr marL="1219078" indent="0">
              <a:buNone/>
              <a:defRPr sz="1422" b="1"/>
            </a:lvl4pPr>
            <a:lvl5pPr marL="1625437" indent="0">
              <a:buNone/>
              <a:defRPr sz="1422" b="1"/>
            </a:lvl5pPr>
            <a:lvl6pPr marL="2031797" indent="0">
              <a:buNone/>
              <a:defRPr sz="1422" b="1"/>
            </a:lvl6pPr>
            <a:lvl7pPr marL="2438156" indent="0">
              <a:buNone/>
              <a:defRPr sz="1422" b="1"/>
            </a:lvl7pPr>
            <a:lvl8pPr marL="2844516" indent="0">
              <a:buNone/>
              <a:defRPr sz="1422" b="1"/>
            </a:lvl8pPr>
            <a:lvl9pPr marL="3250875" indent="0">
              <a:buNone/>
              <a:defRPr sz="1422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4630199" y="12558394"/>
            <a:ext cx="12729641" cy="2281637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4CE80-166A-4A2E-8F46-A7E3E6575D2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41CA0-FB7F-4939-9608-91D255E2A5C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A4C44-D640-43F9-92E1-CBC6E13FA448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40586" y="1577257"/>
            <a:ext cx="9474566" cy="6709159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260837" y="1577256"/>
            <a:ext cx="16099003" cy="33797515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440586" y="8286416"/>
            <a:ext cx="9474566" cy="27088356"/>
          </a:xfrm>
        </p:spPr>
        <p:txBody>
          <a:bodyPr/>
          <a:lstStyle>
            <a:lvl1pPr marL="0" indent="0">
              <a:buNone/>
              <a:defRPr sz="1244"/>
            </a:lvl1pPr>
            <a:lvl2pPr marL="406359" indent="0">
              <a:buNone/>
              <a:defRPr sz="1067"/>
            </a:lvl2pPr>
            <a:lvl3pPr marL="812719" indent="0">
              <a:buNone/>
              <a:defRPr sz="889"/>
            </a:lvl3pPr>
            <a:lvl4pPr marL="1219078" indent="0">
              <a:buNone/>
              <a:defRPr sz="800"/>
            </a:lvl4pPr>
            <a:lvl5pPr marL="1625437" indent="0">
              <a:buNone/>
              <a:defRPr sz="800"/>
            </a:lvl5pPr>
            <a:lvl6pPr marL="2031797" indent="0">
              <a:buNone/>
              <a:defRPr sz="800"/>
            </a:lvl6pPr>
            <a:lvl7pPr marL="2438156" indent="0">
              <a:buNone/>
              <a:defRPr sz="800"/>
            </a:lvl7pPr>
            <a:lvl8pPr marL="2844516" indent="0">
              <a:buNone/>
              <a:defRPr sz="800"/>
            </a:lvl8pPr>
            <a:lvl9pPr marL="3250875" indent="0">
              <a:buNone/>
              <a:defRPr sz="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C657F-A5E3-4E27-A0E5-E1046905E1A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45234" y="27719841"/>
            <a:ext cx="17279972" cy="327237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645234" y="3538641"/>
            <a:ext cx="17279972" cy="23759240"/>
          </a:xfrm>
        </p:spPr>
        <p:txBody>
          <a:bodyPr/>
          <a:lstStyle>
            <a:lvl1pPr marL="0" indent="0">
              <a:buNone/>
              <a:defRPr sz="2844"/>
            </a:lvl1pPr>
            <a:lvl2pPr marL="406359" indent="0">
              <a:buNone/>
              <a:defRPr sz="2489"/>
            </a:lvl2pPr>
            <a:lvl3pPr marL="812719" indent="0">
              <a:buNone/>
              <a:defRPr sz="2133"/>
            </a:lvl3pPr>
            <a:lvl4pPr marL="1219078" indent="0">
              <a:buNone/>
              <a:defRPr sz="1778"/>
            </a:lvl4pPr>
            <a:lvl5pPr marL="1625437" indent="0">
              <a:buNone/>
              <a:defRPr sz="1778"/>
            </a:lvl5pPr>
            <a:lvl6pPr marL="2031797" indent="0">
              <a:buNone/>
              <a:defRPr sz="1778"/>
            </a:lvl6pPr>
            <a:lvl7pPr marL="2438156" indent="0">
              <a:buNone/>
              <a:defRPr sz="1778"/>
            </a:lvl7pPr>
            <a:lvl8pPr marL="2844516" indent="0">
              <a:buNone/>
              <a:defRPr sz="1778"/>
            </a:lvl8pPr>
            <a:lvl9pPr marL="3250875" indent="0">
              <a:buNone/>
              <a:defRPr sz="1778"/>
            </a:lvl9pPr>
          </a:lstStyle>
          <a:p>
            <a:pPr lvl="0"/>
            <a:endParaRPr lang="it-IT" noProof="0" dirty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645234" y="30992211"/>
            <a:ext cx="17279972" cy="4647377"/>
          </a:xfrm>
        </p:spPr>
        <p:txBody>
          <a:bodyPr/>
          <a:lstStyle>
            <a:lvl1pPr marL="0" indent="0">
              <a:buNone/>
              <a:defRPr sz="1244"/>
            </a:lvl1pPr>
            <a:lvl2pPr marL="406359" indent="0">
              <a:buNone/>
              <a:defRPr sz="1067"/>
            </a:lvl2pPr>
            <a:lvl3pPr marL="812719" indent="0">
              <a:buNone/>
              <a:defRPr sz="889"/>
            </a:lvl3pPr>
            <a:lvl4pPr marL="1219078" indent="0">
              <a:buNone/>
              <a:defRPr sz="800"/>
            </a:lvl4pPr>
            <a:lvl5pPr marL="1625437" indent="0">
              <a:buNone/>
              <a:defRPr sz="800"/>
            </a:lvl5pPr>
            <a:lvl6pPr marL="2031797" indent="0">
              <a:buNone/>
              <a:defRPr sz="800"/>
            </a:lvl6pPr>
            <a:lvl7pPr marL="2438156" indent="0">
              <a:buNone/>
              <a:defRPr sz="800"/>
            </a:lvl7pPr>
            <a:lvl8pPr marL="2844516" indent="0">
              <a:buNone/>
              <a:defRPr sz="800"/>
            </a:lvl8pPr>
            <a:lvl9pPr marL="3250875" indent="0">
              <a:buNone/>
              <a:defRPr sz="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CDF20-0225-436A-82A7-087D1B9AFB0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0586" y="1585987"/>
            <a:ext cx="25919254" cy="660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1407" tIns="215680" rIns="431407" bIns="2156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0586" y="9239462"/>
            <a:ext cx="25919254" cy="2613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1407" tIns="215680" rIns="431407" bIns="2156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0587" y="36063003"/>
            <a:ext cx="6718970" cy="275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1407" tIns="215680" rIns="431407" bIns="215680" numCol="1" anchor="t" anchorCtr="0" compatLnSpc="1">
            <a:prstTxWarp prst="textNoShape">
              <a:avLst/>
            </a:prstTxWarp>
          </a:bodyPr>
          <a:lstStyle>
            <a:lvl1pPr>
              <a:defRPr sz="5955" b="0" dirty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840004" y="36063003"/>
            <a:ext cx="9120417" cy="275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1407" tIns="215680" rIns="431407" bIns="215680" numCol="1" anchor="t" anchorCtr="0" compatLnSpc="1">
            <a:prstTxWarp prst="textNoShape">
              <a:avLst/>
            </a:prstTxWarp>
          </a:bodyPr>
          <a:lstStyle>
            <a:lvl1pPr algn="ctr">
              <a:defRPr sz="5955" b="0" dirty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0640870" y="36063003"/>
            <a:ext cx="6718970" cy="275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1407" tIns="215680" rIns="431407" bIns="215680" numCol="1" anchor="t" anchorCtr="0" compatLnSpc="1">
            <a:prstTxWarp prst="textNoShape">
              <a:avLst/>
            </a:prstTxWarp>
          </a:bodyPr>
          <a:lstStyle>
            <a:lvl1pPr algn="r">
              <a:defRPr sz="5955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7E8979F-040F-4323-ADC4-9117D8335E1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39250" rtl="0" eaLnBrk="0" fontAlgn="base" hangingPunct="0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defTabSz="3839250" rtl="0" eaLnBrk="0" fontAlgn="base" hangingPunct="0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3839250" rtl="0" eaLnBrk="0" fontAlgn="base" hangingPunct="0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3839250" rtl="0" eaLnBrk="0" fontAlgn="base" hangingPunct="0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3839250" rtl="0" eaLnBrk="0" fontAlgn="base" hangingPunct="0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06359" algn="ctr" defTabSz="3839250" rtl="0" fontAlgn="base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Arial" charset="0"/>
        </a:defRPr>
      </a:lvl6pPr>
      <a:lvl7pPr marL="812719" algn="ctr" defTabSz="3839250" rtl="0" fontAlgn="base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Arial" charset="0"/>
        </a:defRPr>
      </a:lvl7pPr>
      <a:lvl8pPr marL="1219078" algn="ctr" defTabSz="3839250" rtl="0" fontAlgn="base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Arial" charset="0"/>
        </a:defRPr>
      </a:lvl8pPr>
      <a:lvl9pPr marL="1625437" algn="ctr" defTabSz="3839250" rtl="0" fontAlgn="base">
        <a:spcBef>
          <a:spcPct val="0"/>
        </a:spcBef>
        <a:spcAft>
          <a:spcPct val="0"/>
        </a:spcAft>
        <a:defRPr sz="18487">
          <a:solidFill>
            <a:schemeClr val="tx2"/>
          </a:solidFill>
          <a:latin typeface="Arial" charset="0"/>
        </a:defRPr>
      </a:lvl9pPr>
    </p:titleStyle>
    <p:bodyStyle>
      <a:lvl1pPr marL="1439189" indent="-1439189" algn="l" defTabSz="3839250" rtl="0" eaLnBrk="0" fontAlgn="base" hangingPunct="0">
        <a:spcBef>
          <a:spcPct val="20000"/>
        </a:spcBef>
        <a:spcAft>
          <a:spcPct val="0"/>
        </a:spcAft>
        <a:buChar char="•"/>
        <a:defRPr sz="13421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119655" indent="-1199325" algn="l" defTabSz="3839250" rtl="0" eaLnBrk="0" fontAlgn="base" hangingPunct="0">
        <a:spcBef>
          <a:spcPct val="20000"/>
        </a:spcBef>
        <a:spcAft>
          <a:spcPct val="0"/>
        </a:spcAft>
        <a:buChar char="–"/>
        <a:defRPr sz="11732">
          <a:solidFill>
            <a:schemeClr val="tx1"/>
          </a:solidFill>
          <a:latin typeface="+mn-lt"/>
          <a:ea typeface="ＭＳ Ｐゴシック" charset="0"/>
        </a:defRPr>
      </a:lvl2pPr>
      <a:lvl3pPr marL="4800120" indent="-960871" algn="l" defTabSz="3839250" rtl="0" eaLnBrk="0" fontAlgn="base" hangingPunct="0">
        <a:spcBef>
          <a:spcPct val="20000"/>
        </a:spcBef>
        <a:spcAft>
          <a:spcPct val="0"/>
        </a:spcAft>
        <a:buChar char="•"/>
        <a:defRPr sz="10132">
          <a:solidFill>
            <a:schemeClr val="tx1"/>
          </a:solidFill>
          <a:latin typeface="+mn-lt"/>
          <a:ea typeface="ＭＳ Ｐゴシック" charset="0"/>
        </a:defRPr>
      </a:lvl3pPr>
      <a:lvl4pPr marL="6720451" indent="-960871" algn="l" defTabSz="3839250" rtl="0" eaLnBrk="0" fontAlgn="base" hangingPunct="0">
        <a:spcBef>
          <a:spcPct val="20000"/>
        </a:spcBef>
        <a:spcAft>
          <a:spcPct val="0"/>
        </a:spcAft>
        <a:buChar char="–"/>
        <a:defRPr sz="8444">
          <a:solidFill>
            <a:schemeClr val="tx1"/>
          </a:solidFill>
          <a:latin typeface="+mn-lt"/>
          <a:ea typeface="ＭＳ Ｐゴシック" charset="0"/>
        </a:defRPr>
      </a:lvl4pPr>
      <a:lvl5pPr marL="8639370" indent="-960871" algn="l" defTabSz="3839250" rtl="0" eaLnBrk="0" fontAlgn="base" hangingPunct="0">
        <a:spcBef>
          <a:spcPct val="20000"/>
        </a:spcBef>
        <a:spcAft>
          <a:spcPct val="0"/>
        </a:spcAft>
        <a:buChar char="»"/>
        <a:defRPr sz="8444">
          <a:solidFill>
            <a:schemeClr val="tx1"/>
          </a:solidFill>
          <a:latin typeface="+mn-lt"/>
          <a:ea typeface="ＭＳ Ｐゴシック" charset="0"/>
        </a:defRPr>
      </a:lvl5pPr>
      <a:lvl6pPr marL="9045729" indent="-960871" algn="l" defTabSz="3839250" rtl="0" fontAlgn="base">
        <a:spcBef>
          <a:spcPct val="20000"/>
        </a:spcBef>
        <a:spcAft>
          <a:spcPct val="0"/>
        </a:spcAft>
        <a:buChar char="»"/>
        <a:defRPr sz="8444">
          <a:solidFill>
            <a:schemeClr val="tx1"/>
          </a:solidFill>
          <a:latin typeface="+mn-lt"/>
        </a:defRPr>
      </a:lvl6pPr>
      <a:lvl7pPr marL="9452088" indent="-960871" algn="l" defTabSz="3839250" rtl="0" fontAlgn="base">
        <a:spcBef>
          <a:spcPct val="20000"/>
        </a:spcBef>
        <a:spcAft>
          <a:spcPct val="0"/>
        </a:spcAft>
        <a:buChar char="»"/>
        <a:defRPr sz="8444">
          <a:solidFill>
            <a:schemeClr val="tx1"/>
          </a:solidFill>
          <a:latin typeface="+mn-lt"/>
        </a:defRPr>
      </a:lvl7pPr>
      <a:lvl8pPr marL="9858448" indent="-960871" algn="l" defTabSz="3839250" rtl="0" fontAlgn="base">
        <a:spcBef>
          <a:spcPct val="20000"/>
        </a:spcBef>
        <a:spcAft>
          <a:spcPct val="0"/>
        </a:spcAft>
        <a:buChar char="»"/>
        <a:defRPr sz="8444">
          <a:solidFill>
            <a:schemeClr val="tx1"/>
          </a:solidFill>
          <a:latin typeface="+mn-lt"/>
        </a:defRPr>
      </a:lvl8pPr>
      <a:lvl9pPr marL="10264807" indent="-960871" algn="l" defTabSz="3839250" rtl="0" fontAlgn="base">
        <a:spcBef>
          <a:spcPct val="20000"/>
        </a:spcBef>
        <a:spcAft>
          <a:spcPct val="0"/>
        </a:spcAft>
        <a:buChar char="»"/>
        <a:defRPr sz="8444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59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19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078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437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797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156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516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875" algn="l" defTabSz="812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jpeg"/><Relationship Id="rId10" Type="http://schemas.openxmlformats.org/officeDocument/2006/relationships/image" Target="../media/image4.png"/><Relationship Id="rId4" Type="http://schemas.openxmlformats.org/officeDocument/2006/relationships/hyperlink" Target="http://www.google.it/imgres?imgurl=http://sidways.altervista.org/Joomla/upload_d/Tesi/logo-units.png&amp;imgrefurl=http://sidways.altervista.org/Joomla/index.php?option=com_content&amp;view=article&amp;id=175:tesi-sid-frontespizio-e-logo&amp;catid=79:varie&amp;Itemid=59&amp;h=162&amp;w=166&amp;sz=49&amp;tbnid=BC45NCw57JD8sM:&amp;tbnh=90&amp;tbnw=92&amp;prev=/search?q=logo+units&amp;tbm=isch&amp;tbo=u&amp;zoom=1&amp;q=logo+units&amp;usg=__8lGwYMv6oy2wa-Mu13MfOyib2Rw=&amp;docid=tqogLSKjdC_BCM&amp;hl=it&amp;sa=X&amp;ei=v8U5UbDyKbLP4QSo7YHYDA&amp;ved=0CFsQ9QEwCA&amp;dur=291" TargetMode="External"/><Relationship Id="rId9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94889" y="814518"/>
            <a:ext cx="28224755" cy="4191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243" tIns="50109" rIns="100243" bIns="50109">
            <a:spAutoFit/>
          </a:bodyPr>
          <a:lstStyle/>
          <a:p>
            <a:pPr algn="ctr" defTabSz="3839250">
              <a:spcAft>
                <a:spcPct val="15000"/>
              </a:spcAft>
              <a:defRPr/>
            </a:pPr>
            <a:r>
              <a:rPr 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  <a:ea typeface="+mn-ea"/>
                <a:cs typeface="+mn-cs"/>
              </a:rPr>
              <a:t>          </a:t>
            </a:r>
            <a:r>
              <a:rPr lang="it-IT" sz="6222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CHOLANE AND </a:t>
            </a:r>
            <a:r>
              <a:rPr lang="it-IT" sz="6222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LANOSTANE DERIVATIVES: ANTIMICROBIAL EVALUATION</a:t>
            </a:r>
            <a:r>
              <a:rPr lang="it-IT" sz="6222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6222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3839250">
              <a:defRPr/>
            </a:pPr>
            <a:r>
              <a:rPr lang="en-US" sz="2933" b="0" u="sng" dirty="0">
                <a:latin typeface="Tahoma" charset="0"/>
              </a:rPr>
              <a:t>Francesca </a:t>
            </a:r>
            <a:r>
              <a:rPr lang="en-US" sz="2933" b="0" u="sng" dirty="0" err="1">
                <a:latin typeface="Tahoma" charset="0"/>
              </a:rPr>
              <a:t>Cateni</a:t>
            </a:r>
            <a:r>
              <a:rPr lang="en-US" sz="2933" b="0" baseline="30000" dirty="0" err="1">
                <a:latin typeface="Tahoma" charset="0"/>
              </a:rPr>
              <a:t>a</a:t>
            </a:r>
            <a:r>
              <a:rPr lang="en-US" sz="2933" b="0" dirty="0">
                <a:latin typeface="Tahoma" charset="0"/>
              </a:rPr>
              <a:t>, Marina </a:t>
            </a:r>
            <a:r>
              <a:rPr lang="en-US" sz="2933" b="0" dirty="0" err="1">
                <a:latin typeface="Tahoma" charset="0"/>
              </a:rPr>
              <a:t>Zacchigna</a:t>
            </a:r>
            <a:r>
              <a:rPr lang="en-US" sz="2933" b="0" baseline="30000" dirty="0" err="1">
                <a:latin typeface="Tahoma" charset="0"/>
              </a:rPr>
              <a:t>a</a:t>
            </a:r>
            <a:r>
              <a:rPr lang="en-US" sz="2933" b="0" dirty="0">
                <a:latin typeface="Tahoma" charset="0"/>
              </a:rPr>
              <a:t>, Giuseppe </a:t>
            </a:r>
            <a:r>
              <a:rPr lang="en-US" sz="2933" b="0" dirty="0" err="1">
                <a:latin typeface="Tahoma" charset="0"/>
              </a:rPr>
              <a:t>Procida</a:t>
            </a:r>
            <a:r>
              <a:rPr lang="en-US" sz="2933" b="0" baseline="30000" dirty="0" err="1">
                <a:latin typeface="Tahoma" charset="0"/>
              </a:rPr>
              <a:t>a</a:t>
            </a:r>
            <a:r>
              <a:rPr lang="en-US" sz="2933" b="0" dirty="0">
                <a:latin typeface="Tahoma" charset="0"/>
              </a:rPr>
              <a:t>, </a:t>
            </a:r>
            <a:r>
              <a:rPr lang="en-US" sz="2933" b="0" dirty="0" err="1">
                <a:latin typeface="Tahoma" charset="0"/>
                <a:ea typeface="+mn-ea"/>
                <a:cs typeface="+mn-cs"/>
              </a:rPr>
              <a:t>Jelena</a:t>
            </a:r>
            <a:r>
              <a:rPr lang="en-US" sz="2933" b="0" dirty="0">
                <a:latin typeface="Tahoma" charset="0"/>
                <a:ea typeface="+mn-ea"/>
                <a:cs typeface="+mn-cs"/>
              </a:rPr>
              <a:t> </a:t>
            </a:r>
            <a:r>
              <a:rPr lang="en-US" sz="2933" b="0" dirty="0" err="1">
                <a:latin typeface="Tahoma" charset="0"/>
                <a:ea typeface="+mn-ea"/>
                <a:cs typeface="+mn-cs"/>
              </a:rPr>
              <a:t>Zilic</a:t>
            </a:r>
            <a:r>
              <a:rPr lang="en-US" sz="2933" b="0" baseline="30000" dirty="0" err="1">
                <a:latin typeface="Tahoma" charset="0"/>
                <a:ea typeface="+mn-ea"/>
                <a:cs typeface="+mn-cs"/>
              </a:rPr>
              <a:t>a</a:t>
            </a:r>
            <a:r>
              <a:rPr lang="en-US" sz="2933" b="0" dirty="0">
                <a:latin typeface="Tahoma" charset="0"/>
                <a:ea typeface="+mn-ea"/>
                <a:cs typeface="+mn-cs"/>
              </a:rPr>
              <a:t>, Angelina </a:t>
            </a:r>
            <a:r>
              <a:rPr lang="en-US" sz="2933" b="0" dirty="0" err="1">
                <a:latin typeface="Tahoma" charset="0"/>
                <a:ea typeface="+mn-ea"/>
                <a:cs typeface="+mn-cs"/>
              </a:rPr>
              <a:t>Cordone</a:t>
            </a:r>
            <a:r>
              <a:rPr lang="en-US" sz="2933" b="0" baseline="30000" dirty="0" err="1">
                <a:latin typeface="Tahoma" charset="0"/>
                <a:ea typeface="+mn-ea"/>
                <a:cs typeface="+mn-cs"/>
              </a:rPr>
              <a:t>b</a:t>
            </a:r>
            <a:r>
              <a:rPr lang="en-US" sz="2933" b="0" dirty="0">
                <a:latin typeface="Tahoma" charset="0"/>
                <a:ea typeface="+mn-ea"/>
                <a:cs typeface="+mn-cs"/>
              </a:rPr>
              <a:t>, Anna </a:t>
            </a:r>
            <a:r>
              <a:rPr lang="en-US" sz="2933" b="0" dirty="0" err="1">
                <a:latin typeface="Tahoma" charset="0"/>
                <a:ea typeface="+mn-ea"/>
                <a:cs typeface="+mn-cs"/>
              </a:rPr>
              <a:t>Zanfardino</a:t>
            </a:r>
            <a:r>
              <a:rPr lang="en-US" sz="2933" b="0" baseline="30000" dirty="0" err="1">
                <a:latin typeface="Tahoma" charset="0"/>
                <a:ea typeface="+mn-ea"/>
                <a:cs typeface="+mn-cs"/>
              </a:rPr>
              <a:t>b</a:t>
            </a:r>
            <a:r>
              <a:rPr lang="en-US" sz="2933" b="0" dirty="0">
                <a:latin typeface="Tahoma" charset="0"/>
                <a:ea typeface="+mn-ea"/>
                <a:cs typeface="+mn-cs"/>
              </a:rPr>
              <a:t>, Mario </a:t>
            </a:r>
            <a:r>
              <a:rPr lang="en-US" sz="2933" b="0" dirty="0" err="1">
                <a:latin typeface="Tahoma" charset="0"/>
                <a:ea typeface="+mn-ea"/>
                <a:cs typeface="+mn-cs"/>
              </a:rPr>
              <a:t>Varcamonti</a:t>
            </a:r>
            <a:r>
              <a:rPr lang="en-US" sz="2933" b="0" baseline="30000" dirty="0" err="1">
                <a:latin typeface="Tahoma" charset="0"/>
                <a:ea typeface="+mn-ea"/>
                <a:cs typeface="+mn-cs"/>
              </a:rPr>
              <a:t>b</a:t>
            </a:r>
            <a:endParaRPr lang="en-US" sz="2933" b="0" baseline="30000" dirty="0">
              <a:latin typeface="Tahoma" charset="0"/>
              <a:ea typeface="+mn-ea"/>
              <a:cs typeface="+mn-cs"/>
            </a:endParaRPr>
          </a:p>
          <a:p>
            <a:pPr algn="ctr" defTabSz="3839250">
              <a:defRPr/>
            </a:pPr>
            <a:endParaRPr lang="en-US" sz="2933" b="0" dirty="0">
              <a:latin typeface="Tahoma" charset="0"/>
              <a:ea typeface="+mn-ea"/>
              <a:cs typeface="+mn-cs"/>
            </a:endParaRPr>
          </a:p>
          <a:p>
            <a:pPr algn="ctr" defTabSz="3839250">
              <a:lnSpc>
                <a:spcPct val="50000"/>
              </a:lnSpc>
              <a:defRPr/>
            </a:pPr>
            <a:r>
              <a:rPr lang="en-US" sz="2933" b="0" baseline="30000" dirty="0" err="1">
                <a:latin typeface="Tahoma" charset="0"/>
                <a:ea typeface="+mn-ea"/>
                <a:cs typeface="+mn-cs"/>
              </a:rPr>
              <a:t>a</a:t>
            </a:r>
            <a:r>
              <a:rPr lang="en-US" sz="2933" b="0" dirty="0" err="1">
                <a:latin typeface="Tahoma" charset="0"/>
                <a:ea typeface="+mn-ea"/>
                <a:cs typeface="+mn-cs"/>
              </a:rPr>
              <a:t>Department</a:t>
            </a:r>
            <a:r>
              <a:rPr lang="en-US" sz="2933" b="0" dirty="0">
                <a:latin typeface="Tahoma" charset="0"/>
                <a:ea typeface="+mn-ea"/>
                <a:cs typeface="+mn-cs"/>
              </a:rPr>
              <a:t> of Chemical and Pharmaceutical Science, University of Trieste, </a:t>
            </a:r>
            <a:r>
              <a:rPr lang="en-US" sz="2933" b="0" dirty="0" err="1">
                <a:latin typeface="Tahoma" charset="0"/>
                <a:ea typeface="+mn-ea"/>
                <a:cs typeface="+mn-cs"/>
              </a:rPr>
              <a:t>P.zle</a:t>
            </a:r>
            <a:r>
              <a:rPr lang="en-US" sz="2933" b="0" dirty="0">
                <a:latin typeface="Tahoma" charset="0"/>
                <a:ea typeface="+mn-ea"/>
                <a:cs typeface="+mn-cs"/>
              </a:rPr>
              <a:t> Europa 1, 34127 Trieste, Italy</a:t>
            </a:r>
          </a:p>
          <a:p>
            <a:pPr algn="ctr" defTabSz="3839250">
              <a:lnSpc>
                <a:spcPct val="50000"/>
              </a:lnSpc>
              <a:defRPr/>
            </a:pPr>
            <a:endParaRPr lang="en-US" sz="2933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3839250">
              <a:lnSpc>
                <a:spcPct val="50000"/>
              </a:lnSpc>
              <a:defRPr/>
            </a:pPr>
            <a:r>
              <a:rPr lang="en-US" sz="2933" b="0" baseline="30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en-US" sz="2933" b="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Department</a:t>
            </a:r>
            <a:r>
              <a:rPr lang="en-US" sz="2933" b="0" dirty="0">
                <a:latin typeface="Tahoma" pitchFamily="34" charset="0"/>
                <a:ea typeface="Tahoma" pitchFamily="34" charset="0"/>
                <a:cs typeface="Tahoma" pitchFamily="34" charset="0"/>
              </a:rPr>
              <a:t> of Biology, University of Naples Federico II, </a:t>
            </a:r>
            <a:r>
              <a:rPr lang="it-IT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Complesso Universitario di Monte S. Angelo, Via Cinthia-Edificio 7, 80126 Napoli, </a:t>
            </a:r>
            <a:r>
              <a:rPr lang="it-IT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Italy</a:t>
            </a:r>
            <a:r>
              <a:rPr lang="it-IT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2933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3839250">
              <a:lnSpc>
                <a:spcPct val="50000"/>
              </a:lnSpc>
              <a:defRPr/>
            </a:pPr>
            <a:endParaRPr lang="en-US" sz="2933" b="0" dirty="0">
              <a:latin typeface="Tahoma" charset="0"/>
              <a:ea typeface="+mn-ea"/>
              <a:cs typeface="+mn-cs"/>
            </a:endParaRPr>
          </a:p>
          <a:p>
            <a:pPr algn="ctr" defTabSz="3839250">
              <a:lnSpc>
                <a:spcPct val="50000"/>
              </a:lnSpc>
              <a:defRPr/>
            </a:pPr>
            <a:endParaRPr lang="en-US" sz="2933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33" name="Text Box 5"/>
          <p:cNvSpPr txBox="1">
            <a:spLocks noChangeArrowheads="1"/>
          </p:cNvSpPr>
          <p:nvPr/>
        </p:nvSpPr>
        <p:spPr bwMode="auto">
          <a:xfrm>
            <a:off x="923469" y="5048513"/>
            <a:ext cx="26969912" cy="1190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243" tIns="50109" rIns="100243" bIns="50109">
            <a:spAutoFit/>
          </a:bodyPr>
          <a:lstStyle/>
          <a:p>
            <a:pPr algn="just" defTabSz="3839250"/>
            <a:r>
              <a:rPr lang="en-US" sz="2933" i="1" dirty="0">
                <a:latin typeface="Tahoma" pitchFamily="34" charset="0"/>
              </a:rPr>
              <a:t>INTRODUCTION </a:t>
            </a:r>
          </a:p>
          <a:p>
            <a:pPr algn="just"/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Bile acids such as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lithocholic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acid (LCA) and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ursodeoxycholic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acid (UDCA) (Scheme 1) have been considered quite useful as starting points for a rich and different set of medicinal chemistry activities.</a:t>
            </a:r>
            <a:r>
              <a:rPr lang="en-US" sz="2933" b="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[1] 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literature describes a large amount of pharmacological applications for bile acids derivatives, in particular antimicrobial, antifungal and antitumor.</a:t>
            </a:r>
            <a:r>
              <a:rPr lang="en-US" sz="2933" b="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Besides, the discovery of bioactive ingredients from plants and fungi is always the main target in medicinal chemistry. The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lanostane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-type triterpenoid 3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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-hydroxylanosta-8,24-diene-21-oic acid (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Trametenolic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acid, TMA) (Scheme 2) was the main bioactive component of </a:t>
            </a:r>
            <a:r>
              <a:rPr lang="en-US" sz="2933" b="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Gloeophyllum</a:t>
            </a:r>
            <a:r>
              <a:rPr lang="en-US" sz="2933" b="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933" b="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odoratum</a:t>
            </a:r>
            <a:r>
              <a:rPr lang="en-US" sz="2933" b="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[2]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which was reported to possess widely bioactivities, including tumor cell anti-proliferation effects (for example, human HL-60 leukemia, human KB epidermoid carcinoma, murine L1210 leukemia cells,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Caski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HT-3, T-24, etc.), inhibition of enzyme activity (human thrombin, bovine trypsin and so on).</a:t>
            </a:r>
            <a:r>
              <a:rPr lang="en-US" sz="2933" b="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Nevertheless,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trametenolic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acid was scarcely investigated as antimicrobial agent.</a:t>
            </a:r>
            <a:endParaRPr lang="it-IT" sz="2933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n-US" sz="2933" b="0" dirty="0">
                <a:latin typeface="Tahoma" pitchFamily="34" charset="0"/>
                <a:ea typeface="Tahoma" pitchFamily="34" charset="0"/>
                <a:cs typeface="Tahoma" pitchFamily="34" charset="0"/>
              </a:rPr>
              <a:t>A new series of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lithocholic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ursodeoxycholic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lanostane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acid derivatives were synthesized through modification at the oxygenated carbon C-3 and/or C-7 and at the carboxyl carbon C-24 or C-21. </a:t>
            </a:r>
            <a:endParaRPr lang="it-IT" sz="2933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 defTabSz="3839250" eaLnBrk="0" hangingPunct="0"/>
            <a:endParaRPr lang="it-IT" sz="2844" b="0" dirty="0">
              <a:latin typeface="Tahoma" pitchFamily="34" charset="0"/>
              <a:cs typeface="Tahoma" pitchFamily="34" charset="0"/>
            </a:endParaRPr>
          </a:p>
          <a:p>
            <a:pPr algn="just" defTabSz="3839250" eaLnBrk="0" hangingPunct="0">
              <a:buFont typeface="Arial" charset="0"/>
              <a:buAutoNum type="arabicPeriod"/>
            </a:pPr>
            <a:r>
              <a:rPr lang="en-US" sz="1778" b="0" dirty="0"/>
              <a:t> R. Sharma, A. Long, J. Gilmer, </a:t>
            </a:r>
            <a:r>
              <a:rPr lang="en-US" sz="1778" b="0" i="1" dirty="0"/>
              <a:t>Current Med. Chem.</a:t>
            </a:r>
            <a:r>
              <a:rPr lang="en-US" sz="1778" b="0" dirty="0"/>
              <a:t> 2011, </a:t>
            </a:r>
            <a:r>
              <a:rPr lang="en-US" sz="1778" b="0" i="1" dirty="0"/>
              <a:t>18</a:t>
            </a:r>
            <a:r>
              <a:rPr lang="en-US" sz="1778" b="0" dirty="0"/>
              <a:t>, 4029-4052.</a:t>
            </a:r>
            <a:endParaRPr lang="it-IT" sz="1778" b="0" dirty="0"/>
          </a:p>
          <a:p>
            <a:pPr algn="just" defTabSz="3839250" eaLnBrk="0" hangingPunct="0"/>
            <a:r>
              <a:rPr lang="en-US" sz="1778" b="0" dirty="0"/>
              <a:t>2. </a:t>
            </a:r>
            <a:r>
              <a:rPr lang="it-IT" sz="1778" b="0" dirty="0"/>
              <a:t>F. Cateni, V. Lucchini, M. </a:t>
            </a:r>
            <a:r>
              <a:rPr lang="it-IT" sz="1778" b="0" dirty="0" err="1"/>
              <a:t>Anderluh</a:t>
            </a:r>
            <a:r>
              <a:rPr lang="it-IT" sz="1778" b="0" dirty="0"/>
              <a:t>, P. </a:t>
            </a:r>
            <a:r>
              <a:rPr lang="it-IT" sz="1778" b="0" dirty="0" err="1"/>
              <a:t>Martinuzzi</a:t>
            </a:r>
            <a:r>
              <a:rPr lang="it-IT" sz="1778" b="0" dirty="0"/>
              <a:t>, M. </a:t>
            </a:r>
            <a:r>
              <a:rPr lang="it-IT" sz="1778" b="0" dirty="0" err="1"/>
              <a:t>Zacchigna</a:t>
            </a:r>
            <a:r>
              <a:rPr lang="it-IT" sz="1778" b="0" dirty="0"/>
              <a:t>, A. </a:t>
            </a:r>
            <a:r>
              <a:rPr lang="it-IT" sz="1778" b="0" dirty="0" err="1"/>
              <a:t>Piltaver</a:t>
            </a:r>
            <a:r>
              <a:rPr lang="it-IT" sz="1778" b="0" dirty="0"/>
              <a:t>, B. </a:t>
            </a:r>
            <a:r>
              <a:rPr lang="it-IT" sz="1778" b="0" dirty="0" err="1"/>
              <a:t>Doljak</a:t>
            </a:r>
            <a:r>
              <a:rPr lang="it-IT" sz="1778" b="0" dirty="0"/>
              <a:t>, </a:t>
            </a:r>
            <a:r>
              <a:rPr lang="it-IT" sz="1778" b="0" i="1" dirty="0" err="1"/>
              <a:t>Letters</a:t>
            </a:r>
            <a:r>
              <a:rPr lang="it-IT" sz="1778" b="0" i="1" dirty="0"/>
              <a:t> in </a:t>
            </a:r>
            <a:r>
              <a:rPr lang="it-IT" sz="1778" b="0" i="1" dirty="0" err="1"/>
              <a:t>Drug</a:t>
            </a:r>
            <a:r>
              <a:rPr lang="it-IT" sz="1778" b="0" i="1" dirty="0"/>
              <a:t> Design &amp; </a:t>
            </a:r>
            <a:r>
              <a:rPr lang="it-IT" sz="1778" b="0" i="1" dirty="0" err="1"/>
              <a:t>Discovery</a:t>
            </a:r>
            <a:r>
              <a:rPr lang="it-IT" sz="1778" b="0" dirty="0"/>
              <a:t> 2010, </a:t>
            </a:r>
            <a:r>
              <a:rPr lang="it-IT" sz="1778" b="0" i="1" dirty="0"/>
              <a:t>7</a:t>
            </a:r>
            <a:r>
              <a:rPr lang="it-IT" sz="1778" b="0" dirty="0"/>
              <a:t>, 521-527.</a:t>
            </a:r>
          </a:p>
          <a:p>
            <a:pPr algn="just" defTabSz="3839250" eaLnBrk="0" hangingPunct="0"/>
            <a:r>
              <a:rPr lang="it-IT" sz="1778" b="0" dirty="0"/>
              <a:t>.</a:t>
            </a:r>
          </a:p>
          <a:p>
            <a:pPr algn="just" defTabSz="3839250" eaLnBrk="0" hangingPunct="0"/>
            <a:r>
              <a:rPr lang="en-US" sz="2933" i="1" dirty="0">
                <a:latin typeface="Tahoma" pitchFamily="34" charset="0"/>
                <a:cs typeface="Tahoma" pitchFamily="34" charset="0"/>
              </a:rPr>
              <a:t>RESULTS</a:t>
            </a:r>
          </a:p>
          <a:p>
            <a:pPr algn="just" defTabSz="3839250" eaLnBrk="0" hangingPunct="0"/>
            <a:r>
              <a:rPr lang="en-US" sz="2933" b="0" dirty="0">
                <a:latin typeface="Tahoma" pitchFamily="34" charset="0"/>
                <a:cs typeface="Tahoma" pitchFamily="34" charset="0"/>
              </a:rPr>
              <a:t>The aim of the present study is to obtain a new series of 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derivatives bearing a guanidine moiety in their side chain through modification at the carboxyl carbon C-24 or C-21 and an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acetoxy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group at the oxygenated carbon C-3 and/or C-7.   </a:t>
            </a:r>
            <a:endParaRPr lang="en-US" sz="2933" b="0" dirty="0">
              <a:latin typeface="Tahoma" pitchFamily="34" charset="0"/>
              <a:cs typeface="Tahoma" pitchFamily="34" charset="0"/>
              <a:sym typeface="Symbol"/>
            </a:endParaRPr>
          </a:p>
          <a:p>
            <a:pPr algn="just"/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activity of bile acids,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trametenolic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acid and derivatives was evaluated against the growth of </a:t>
            </a:r>
            <a:r>
              <a:rPr lang="en-US" sz="2933" b="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S. aureus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933" b="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B. subtilis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US" sz="2933" b="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M. </a:t>
            </a:r>
            <a:r>
              <a:rPr lang="en-US" sz="2933" b="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smegmatis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The derivative 3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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-hydroxy-23-guanidino-5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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cholane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sz="29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showed the best activity, with MIC values of 12.5 µM against </a:t>
            </a:r>
            <a:r>
              <a:rPr lang="en-US" sz="2933" b="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S. aureus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5 µM against </a:t>
            </a:r>
            <a:r>
              <a:rPr lang="en-US" sz="2933" b="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B. subtilis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50 µM against </a:t>
            </a:r>
            <a:r>
              <a:rPr lang="en-US" sz="2933" b="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M. </a:t>
            </a:r>
            <a:r>
              <a:rPr lang="en-US" sz="2933" b="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smegmatis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The cytotoxic activity of bile acids, </a:t>
            </a:r>
            <a:r>
              <a:rPr lang="en-US" sz="2933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trametenolic</a:t>
            </a:r>
            <a:r>
              <a:rPr lang="en-US" sz="2933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acid and derivatives was also evaluated against HT-29 cell line.</a:t>
            </a:r>
            <a:endParaRPr lang="it-IT" sz="2933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933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44" dirty="0"/>
          </a:p>
          <a:p>
            <a:endParaRPr lang="it-IT" sz="2844" dirty="0"/>
          </a:p>
          <a:p>
            <a:r>
              <a:rPr lang="en-US" sz="2844" dirty="0"/>
              <a:t> </a:t>
            </a:r>
            <a:endParaRPr lang="it-IT" sz="2844" dirty="0"/>
          </a:p>
          <a:p>
            <a:pPr algn="just" defTabSz="3839250" eaLnBrk="0" hangingPunct="0"/>
            <a:endParaRPr lang="en-US" sz="2844" b="0" dirty="0">
              <a:latin typeface="Tahoma" pitchFamily="34" charset="0"/>
              <a:cs typeface="Tahoma" pitchFamily="34" charset="0"/>
            </a:endParaRPr>
          </a:p>
          <a:p>
            <a:pPr algn="just" defTabSz="3839250" eaLnBrk="0" hangingPunct="0"/>
            <a:endParaRPr lang="en-US" sz="2844" b="0" dirty="0">
              <a:latin typeface="Tahoma" pitchFamily="34" charset="0"/>
              <a:cs typeface="Tahoma" pitchFamily="34" charset="0"/>
            </a:endParaRPr>
          </a:p>
          <a:p>
            <a:pPr algn="just" defTabSz="3839250" eaLnBrk="0" hangingPunct="0"/>
            <a:endParaRPr lang="it-IT" sz="1778" b="0" dirty="0"/>
          </a:p>
          <a:p>
            <a:pPr algn="just" defTabSz="3839250" eaLnBrk="0" hangingPunct="0"/>
            <a:endParaRPr lang="en-US" sz="2666" b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213" name="Text Box 165"/>
          <p:cNvSpPr txBox="1">
            <a:spLocks noChangeArrowheads="1"/>
          </p:cNvSpPr>
          <p:nvPr/>
        </p:nvSpPr>
        <p:spPr bwMode="auto">
          <a:xfrm>
            <a:off x="11776867" y="31885909"/>
            <a:ext cx="5118947" cy="67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298" tIns="50143" rIns="100298" bIns="50143">
            <a:spAutoFit/>
          </a:bodyPr>
          <a:lstStyle/>
          <a:p>
            <a:pPr algn="ctr" defTabSz="3839250">
              <a:defRPr/>
            </a:pPr>
            <a:r>
              <a:rPr lang="en-US" sz="3733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+mn-cs"/>
              </a:rPr>
              <a:t>IN VITRO </a:t>
            </a:r>
            <a:r>
              <a:rPr lang="en-US" sz="3733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+mn-cs"/>
              </a:rPr>
              <a:t>STUDY</a:t>
            </a:r>
            <a:endParaRPr lang="en-US" sz="3555" i="1" dirty="0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2215" name="Text Box 167"/>
          <p:cNvSpPr txBox="1">
            <a:spLocks noChangeArrowheads="1"/>
          </p:cNvSpPr>
          <p:nvPr/>
        </p:nvSpPr>
        <p:spPr bwMode="auto">
          <a:xfrm>
            <a:off x="3908397" y="13967372"/>
            <a:ext cx="20983631" cy="92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0298" tIns="50143" rIns="100298" bIns="50143">
            <a:spAutoFit/>
          </a:bodyPr>
          <a:lstStyle/>
          <a:p>
            <a:pPr algn="ctr" defTabSz="3839250">
              <a:defRPr/>
            </a:pPr>
            <a:r>
              <a:rPr lang="en-US" sz="5333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+mn-cs"/>
              </a:rPr>
              <a:t>SYNTHESIS OF </a:t>
            </a:r>
            <a:r>
              <a:rPr lang="en-US" sz="5333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+mn-cs"/>
                <a:sym typeface="Symbol"/>
              </a:rPr>
              <a:t>CHOLANE AND LANOSTANE DERIVATIVES</a:t>
            </a:r>
            <a:endParaRPr lang="en-US" sz="5333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1039" name="Rectangle 1207"/>
          <p:cNvSpPr>
            <a:spLocks noChangeArrowheads="1"/>
          </p:cNvSpPr>
          <p:nvPr/>
        </p:nvSpPr>
        <p:spPr bwMode="auto">
          <a:xfrm>
            <a:off x="0" y="18275685"/>
            <a:ext cx="184731" cy="114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6834"/>
          </a:p>
        </p:txBody>
      </p:sp>
      <p:sp>
        <p:nvSpPr>
          <p:cNvPr id="1041" name="Rectangle 1211"/>
          <p:cNvSpPr>
            <a:spLocks noChangeArrowheads="1"/>
          </p:cNvSpPr>
          <p:nvPr/>
        </p:nvSpPr>
        <p:spPr bwMode="auto">
          <a:xfrm>
            <a:off x="0" y="18262986"/>
            <a:ext cx="184731" cy="114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6834"/>
          </a:p>
        </p:txBody>
      </p:sp>
      <p:sp>
        <p:nvSpPr>
          <p:cNvPr id="1043" name="Text Box 1278"/>
          <p:cNvSpPr txBox="1">
            <a:spLocks noChangeArrowheads="1"/>
          </p:cNvSpPr>
          <p:nvPr/>
        </p:nvSpPr>
        <p:spPr bwMode="auto">
          <a:xfrm>
            <a:off x="9631183" y="15063517"/>
            <a:ext cx="2751363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3839250">
              <a:spcBef>
                <a:spcPct val="50000"/>
              </a:spcBef>
            </a:pPr>
            <a:r>
              <a:rPr lang="en-GB" sz="2133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it-IT" sz="2133">
              <a:solidFill>
                <a:schemeClr val="hlink"/>
              </a:solidFill>
              <a:latin typeface="Tahoma" pitchFamily="34" charset="0"/>
            </a:endParaRPr>
          </a:p>
        </p:txBody>
      </p:sp>
      <p:pic>
        <p:nvPicPr>
          <p:cNvPr id="2" name="rg_hi" descr="http://t1.gstatic.com/images?q=tbn:ANd9GcQOVuPVWKraR4elLnkcL9TgxKD-rPPLOGtV2dOldat4z2Wrol163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6813" y="868401"/>
            <a:ext cx="2199623" cy="216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ttangolo 17"/>
          <p:cNvSpPr/>
          <p:nvPr/>
        </p:nvSpPr>
        <p:spPr bwMode="auto">
          <a:xfrm>
            <a:off x="1938344" y="13884623"/>
            <a:ext cx="25399144" cy="1004662"/>
          </a:xfrm>
          <a:prstGeom prst="rect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271" tIns="40636" rIns="81271" bIns="40636" numCol="1" rtlCol="0" anchor="t" anchorCtr="0" compatLnSpc="1">
            <a:prstTxWarp prst="textNoShape">
              <a:avLst/>
            </a:prstTxWarp>
          </a:bodyPr>
          <a:lstStyle/>
          <a:p>
            <a:pPr defTabSz="3839250"/>
            <a:endParaRPr lang="it-IT" sz="7555"/>
          </a:p>
        </p:txBody>
      </p:sp>
      <p:sp>
        <p:nvSpPr>
          <p:cNvPr id="6" name="Rettangolo 5"/>
          <p:cNvSpPr/>
          <p:nvPr/>
        </p:nvSpPr>
        <p:spPr bwMode="auto">
          <a:xfrm>
            <a:off x="825392" y="15171013"/>
            <a:ext cx="12727322" cy="1361836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271" tIns="40636" rIns="81271" bIns="40636" numCol="1" rtlCol="0" anchor="t" anchorCtr="0" compatLnSpc="1">
            <a:prstTxWarp prst="textNoShape">
              <a:avLst/>
            </a:prstTxWarp>
          </a:bodyPr>
          <a:lstStyle/>
          <a:p>
            <a:pPr defTabSz="3839250"/>
            <a:endParaRPr lang="it-IT" sz="7555" dirty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/>
        </p:nvSpPr>
        <p:spPr bwMode="auto">
          <a:xfrm>
            <a:off x="14776295" y="15484081"/>
            <a:ext cx="12771638" cy="13195615"/>
          </a:xfrm>
          <a:prstGeom prst="rect">
            <a:avLst/>
          </a:prstGeom>
          <a:solidFill>
            <a:srgbClr val="FFFF00">
              <a:alpha val="10000"/>
            </a:srgbClr>
          </a:solidFill>
          <a:ln w="190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271" tIns="40636" rIns="81271" bIns="40636" numCol="1" rtlCol="0" anchor="t" anchorCtr="0" compatLnSpc="1">
            <a:prstTxWarp prst="textNoShape">
              <a:avLst/>
            </a:prstTxWarp>
          </a:bodyPr>
          <a:lstStyle/>
          <a:p>
            <a:pPr defTabSz="3839250"/>
            <a:endParaRPr lang="it-IT" sz="7555" dirty="0"/>
          </a:p>
        </p:txBody>
      </p:sp>
      <p:sp>
        <p:nvSpPr>
          <p:cNvPr id="37" name="Rettangolo 36"/>
          <p:cNvSpPr/>
          <p:nvPr/>
        </p:nvSpPr>
        <p:spPr bwMode="auto">
          <a:xfrm>
            <a:off x="703918" y="29160676"/>
            <a:ext cx="27392588" cy="2645113"/>
          </a:xfrm>
          <a:prstGeom prst="rect">
            <a:avLst/>
          </a:prstGeom>
          <a:solidFill>
            <a:srgbClr val="FF0000">
              <a:alpha val="10000"/>
            </a:srgbClr>
          </a:solidFill>
          <a:ln w="190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271" tIns="40636" rIns="81271" bIns="40636" numCol="1" rtlCol="0" anchor="t" anchorCtr="0" compatLnSpc="1">
            <a:prstTxWarp prst="textNoShape">
              <a:avLst/>
            </a:prstTxWarp>
          </a:bodyPr>
          <a:lstStyle/>
          <a:p>
            <a:pPr algn="just" defTabSz="3839250"/>
            <a:r>
              <a:rPr lang="it-IT" sz="2844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Scheme</a:t>
            </a:r>
            <a:r>
              <a:rPr lang="it-IT" sz="284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</a:t>
            </a:r>
            <a:r>
              <a:rPr lang="it-IT" sz="2844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sz="2844" b="0" dirty="0"/>
              <a:t>Reagents and conditions: (a) Ac</a:t>
            </a:r>
            <a:r>
              <a:rPr lang="en-US" sz="2844" b="0" baseline="-25000" dirty="0"/>
              <a:t>2</a:t>
            </a:r>
            <a:r>
              <a:rPr lang="en-US" sz="2844" b="0" dirty="0"/>
              <a:t>O/pyridine, DMAP, </a:t>
            </a:r>
            <a:r>
              <a:rPr lang="en-US" sz="2844" b="0" dirty="0" err="1"/>
              <a:t>rt</a:t>
            </a:r>
            <a:r>
              <a:rPr lang="en-US" sz="2844" b="0" dirty="0"/>
              <a:t>, 24 h, 96% (</a:t>
            </a:r>
            <a:r>
              <a:rPr lang="en-US" sz="2844" dirty="0"/>
              <a:t>2</a:t>
            </a:r>
            <a:r>
              <a:rPr lang="en-US" sz="2844" b="0" dirty="0"/>
              <a:t>), 78% (</a:t>
            </a:r>
            <a:r>
              <a:rPr lang="en-US" sz="2844" dirty="0"/>
              <a:t>2a</a:t>
            </a:r>
            <a:r>
              <a:rPr lang="en-US" sz="2844" b="0" dirty="0"/>
              <a:t>); (b) NEt</a:t>
            </a:r>
            <a:r>
              <a:rPr lang="en-US" sz="2844" b="0" baseline="-25000" dirty="0"/>
              <a:t>3</a:t>
            </a:r>
            <a:r>
              <a:rPr lang="en-US" sz="2844" b="0" dirty="0"/>
              <a:t>, DPPA, Toluene, 150°C, reflux, 3h; (c) </a:t>
            </a:r>
            <a:r>
              <a:rPr lang="en-US" sz="2844" b="0" dirty="0" err="1"/>
              <a:t>NaOTMS</a:t>
            </a:r>
            <a:r>
              <a:rPr lang="en-US" sz="2844" b="0" dirty="0"/>
              <a:t>/THF 1M, 0°C, 1h, 64% (</a:t>
            </a:r>
            <a:r>
              <a:rPr lang="en-US" sz="2844" dirty="0"/>
              <a:t>3</a:t>
            </a:r>
            <a:r>
              <a:rPr lang="en-US" sz="2844" b="0" dirty="0"/>
              <a:t>), 66% (</a:t>
            </a:r>
            <a:r>
              <a:rPr lang="en-US" sz="2844" dirty="0"/>
              <a:t>3a</a:t>
            </a:r>
            <a:r>
              <a:rPr lang="en-US" sz="2844" b="0" dirty="0"/>
              <a:t>); (d) NEt</a:t>
            </a:r>
            <a:r>
              <a:rPr lang="en-US" sz="2844" b="0" baseline="-25000" dirty="0"/>
              <a:t>3</a:t>
            </a:r>
            <a:r>
              <a:rPr lang="en-US" sz="2844" b="0" dirty="0"/>
              <a:t>, AgNO</a:t>
            </a:r>
            <a:r>
              <a:rPr lang="en-US" sz="2844" b="0" baseline="-25000" dirty="0"/>
              <a:t>3</a:t>
            </a:r>
            <a:r>
              <a:rPr lang="en-US" sz="2844" b="0" dirty="0"/>
              <a:t>/CH</a:t>
            </a:r>
            <a:r>
              <a:rPr lang="en-US" sz="2844" b="0" baseline="-25000" dirty="0"/>
              <a:t>2</a:t>
            </a:r>
            <a:r>
              <a:rPr lang="en-US" sz="2844" b="0" dirty="0"/>
              <a:t>Cl</a:t>
            </a:r>
            <a:r>
              <a:rPr lang="en-US" sz="2844" b="0" baseline="-25000" dirty="0"/>
              <a:t>2</a:t>
            </a:r>
            <a:r>
              <a:rPr lang="en-US" sz="2844" b="0" dirty="0"/>
              <a:t>, N,N'-Di-</a:t>
            </a:r>
            <a:r>
              <a:rPr lang="en-US" sz="2844" b="0" dirty="0" err="1"/>
              <a:t>Boc</a:t>
            </a:r>
            <a:r>
              <a:rPr lang="en-US" sz="2844" b="0" dirty="0"/>
              <a:t>-S-</a:t>
            </a:r>
            <a:r>
              <a:rPr lang="en-US" sz="2844" b="0" dirty="0" err="1"/>
              <a:t>methylisothiourea</a:t>
            </a:r>
            <a:r>
              <a:rPr lang="en-US" sz="2844" b="0" dirty="0"/>
              <a:t>, 40% (</a:t>
            </a:r>
            <a:r>
              <a:rPr lang="en-US" sz="2844" dirty="0"/>
              <a:t>4</a:t>
            </a:r>
            <a:r>
              <a:rPr lang="en-US" sz="2844" b="0" dirty="0"/>
              <a:t>), 41% (</a:t>
            </a:r>
            <a:r>
              <a:rPr lang="en-US" sz="2844" dirty="0"/>
              <a:t>4a</a:t>
            </a:r>
            <a:r>
              <a:rPr lang="en-US" sz="2844" b="0" dirty="0"/>
              <a:t>); (e) TFA/CH</a:t>
            </a:r>
            <a:r>
              <a:rPr lang="en-US" sz="2844" b="0" baseline="-25000" dirty="0"/>
              <a:t>2</a:t>
            </a:r>
            <a:r>
              <a:rPr lang="en-US" sz="2844" b="0" dirty="0"/>
              <a:t>Cl</a:t>
            </a:r>
            <a:r>
              <a:rPr lang="en-US" sz="2844" b="0" baseline="-25000" dirty="0"/>
              <a:t>2</a:t>
            </a:r>
            <a:r>
              <a:rPr lang="en-US" sz="2844" b="0" dirty="0"/>
              <a:t>, 86% (</a:t>
            </a:r>
            <a:r>
              <a:rPr lang="en-US" sz="2844" dirty="0"/>
              <a:t>5</a:t>
            </a:r>
            <a:r>
              <a:rPr lang="en-US" sz="2844" b="0" dirty="0"/>
              <a:t>), 89% (</a:t>
            </a:r>
            <a:r>
              <a:rPr lang="en-US" sz="2844" dirty="0"/>
              <a:t>5a</a:t>
            </a:r>
            <a:r>
              <a:rPr lang="en-US" sz="2844" b="0" dirty="0"/>
              <a:t>); (f) </a:t>
            </a:r>
            <a:r>
              <a:rPr lang="en-US" sz="2844" b="0" dirty="0" err="1"/>
              <a:t>NaOH</a:t>
            </a:r>
            <a:r>
              <a:rPr lang="en-US" sz="2844" b="0" dirty="0"/>
              <a:t>/</a:t>
            </a:r>
            <a:r>
              <a:rPr lang="en-US" sz="2844" b="0" dirty="0" err="1"/>
              <a:t>MeOH</a:t>
            </a:r>
            <a:r>
              <a:rPr lang="en-US" sz="2844" b="0" dirty="0"/>
              <a:t>, 150°C, 1h; (g) TFA/CH</a:t>
            </a:r>
            <a:r>
              <a:rPr lang="en-US" sz="2844" b="0" baseline="-25000" dirty="0"/>
              <a:t>2</a:t>
            </a:r>
            <a:r>
              <a:rPr lang="en-US" sz="2844" b="0" dirty="0"/>
              <a:t>Cl</a:t>
            </a:r>
            <a:r>
              <a:rPr lang="en-US" sz="2844" b="0" baseline="-25000" dirty="0"/>
              <a:t>2</a:t>
            </a:r>
            <a:r>
              <a:rPr lang="en-US" sz="2844" b="0" dirty="0"/>
              <a:t>, 82% (</a:t>
            </a:r>
            <a:r>
              <a:rPr lang="en-US" sz="2844" dirty="0"/>
              <a:t>6</a:t>
            </a:r>
            <a:r>
              <a:rPr lang="en-US" sz="2844" b="0" dirty="0"/>
              <a:t>), 76% (</a:t>
            </a:r>
            <a:r>
              <a:rPr lang="en-US" sz="2844" dirty="0"/>
              <a:t>6a</a:t>
            </a:r>
            <a:r>
              <a:rPr lang="en-US" sz="2844" b="0" dirty="0"/>
              <a:t>)</a:t>
            </a:r>
            <a:r>
              <a:rPr lang="en-US" sz="2844" b="0" baseline="-25000" dirty="0"/>
              <a:t>.</a:t>
            </a:r>
            <a:endParaRPr lang="it-IT" sz="2844" b="0" dirty="0"/>
          </a:p>
          <a:p>
            <a:pPr algn="just" defTabSz="3839250"/>
            <a:r>
              <a:rPr lang="it-IT" sz="2844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Scheme</a:t>
            </a:r>
            <a:r>
              <a:rPr lang="it-IT" sz="284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844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it-IT" sz="2844" b="0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en-US" sz="2844" b="0" dirty="0">
                <a:latin typeface="+mn-lt"/>
              </a:rPr>
              <a:t>Reagents and conditions: (a) Ac</a:t>
            </a:r>
            <a:r>
              <a:rPr lang="en-US" sz="2844" b="0" baseline="-25000" dirty="0">
                <a:latin typeface="+mn-lt"/>
              </a:rPr>
              <a:t>2</a:t>
            </a:r>
            <a:r>
              <a:rPr lang="en-US" sz="2844" b="0" dirty="0">
                <a:latin typeface="+mn-lt"/>
              </a:rPr>
              <a:t>O/pyridine, DMAP, </a:t>
            </a:r>
            <a:r>
              <a:rPr lang="en-US" sz="2844" b="0" dirty="0" err="1">
                <a:latin typeface="+mn-lt"/>
              </a:rPr>
              <a:t>rt</a:t>
            </a:r>
            <a:r>
              <a:rPr lang="en-US" sz="2844" b="0" dirty="0">
                <a:latin typeface="+mn-lt"/>
              </a:rPr>
              <a:t>, 24 h, 87%; (b) NEt</a:t>
            </a:r>
            <a:r>
              <a:rPr lang="en-US" sz="2844" b="0" baseline="-25000" dirty="0">
                <a:latin typeface="+mn-lt"/>
              </a:rPr>
              <a:t>3</a:t>
            </a:r>
            <a:r>
              <a:rPr lang="en-US" sz="2844" b="0" dirty="0">
                <a:latin typeface="+mn-lt"/>
              </a:rPr>
              <a:t>, DPPA, Toluene, 150ºC, reflux, 3h; (c) </a:t>
            </a:r>
            <a:r>
              <a:rPr lang="en-US" sz="2844" b="0" dirty="0" err="1">
                <a:latin typeface="+mn-lt"/>
              </a:rPr>
              <a:t>NaOTMS</a:t>
            </a:r>
            <a:r>
              <a:rPr lang="en-US" sz="2844" b="0" dirty="0">
                <a:latin typeface="+mn-lt"/>
              </a:rPr>
              <a:t>/THF 1M, 0°C, 1h, 67%; (d) NEt</a:t>
            </a:r>
            <a:r>
              <a:rPr lang="en-US" sz="2844" b="0" baseline="-25000" dirty="0">
                <a:latin typeface="+mn-lt"/>
              </a:rPr>
              <a:t>3</a:t>
            </a:r>
            <a:r>
              <a:rPr lang="en-US" sz="2844" b="0" dirty="0">
                <a:latin typeface="+mn-lt"/>
              </a:rPr>
              <a:t>, AgNO</a:t>
            </a:r>
            <a:r>
              <a:rPr lang="en-US" sz="2844" b="0" baseline="-25000" dirty="0">
                <a:latin typeface="+mn-lt"/>
              </a:rPr>
              <a:t>3</a:t>
            </a:r>
            <a:r>
              <a:rPr lang="en-US" sz="2844" b="0" dirty="0">
                <a:latin typeface="+mn-lt"/>
              </a:rPr>
              <a:t>/CH</a:t>
            </a:r>
            <a:r>
              <a:rPr lang="en-US" sz="2844" b="0" baseline="-25000" dirty="0">
                <a:latin typeface="+mn-lt"/>
              </a:rPr>
              <a:t>2</a:t>
            </a:r>
            <a:r>
              <a:rPr lang="en-US" sz="2844" b="0" dirty="0">
                <a:latin typeface="+mn-lt"/>
              </a:rPr>
              <a:t>Cl</a:t>
            </a:r>
            <a:r>
              <a:rPr lang="en-US" sz="2844" b="0" baseline="-25000" dirty="0">
                <a:latin typeface="+mn-lt"/>
              </a:rPr>
              <a:t>2</a:t>
            </a:r>
            <a:r>
              <a:rPr lang="en-US" sz="2844" b="0" dirty="0">
                <a:latin typeface="+mn-lt"/>
              </a:rPr>
              <a:t>, N,N'-Di-</a:t>
            </a:r>
            <a:r>
              <a:rPr lang="en-US" sz="2844" b="0" dirty="0" err="1">
                <a:latin typeface="+mn-lt"/>
              </a:rPr>
              <a:t>Boc</a:t>
            </a:r>
            <a:r>
              <a:rPr lang="en-US" sz="2844" b="0" dirty="0">
                <a:latin typeface="+mn-lt"/>
              </a:rPr>
              <a:t>-S-</a:t>
            </a:r>
            <a:r>
              <a:rPr lang="en-US" sz="2844" b="0" dirty="0" err="1">
                <a:latin typeface="+mn-lt"/>
              </a:rPr>
              <a:t>methylisothiourea</a:t>
            </a:r>
            <a:r>
              <a:rPr lang="en-US" sz="2844" b="0" dirty="0" smtClean="0">
                <a:latin typeface="+mn-lt"/>
              </a:rPr>
              <a:t>, </a:t>
            </a:r>
            <a:r>
              <a:rPr lang="en-US" sz="2844" b="0" dirty="0">
                <a:latin typeface="+mn-lt"/>
              </a:rPr>
              <a:t>44%; (e) TFA/CH</a:t>
            </a:r>
            <a:r>
              <a:rPr lang="en-US" sz="2844" b="0" baseline="-25000" dirty="0">
                <a:latin typeface="+mn-lt"/>
              </a:rPr>
              <a:t>2</a:t>
            </a:r>
            <a:r>
              <a:rPr lang="en-US" sz="2844" b="0" dirty="0">
                <a:latin typeface="+mn-lt"/>
              </a:rPr>
              <a:t>Cl</a:t>
            </a:r>
            <a:r>
              <a:rPr lang="en-US" sz="2844" b="0" baseline="-25000" dirty="0">
                <a:latin typeface="+mn-lt"/>
              </a:rPr>
              <a:t>2, </a:t>
            </a:r>
            <a:r>
              <a:rPr lang="en-US" sz="2844" b="0" dirty="0">
                <a:latin typeface="+mn-lt"/>
              </a:rPr>
              <a:t>87%; (f) </a:t>
            </a:r>
            <a:r>
              <a:rPr lang="en-US" sz="2844" b="0" dirty="0" err="1">
                <a:latin typeface="+mn-lt"/>
              </a:rPr>
              <a:t>NaOH</a:t>
            </a:r>
            <a:r>
              <a:rPr lang="en-US" sz="2844" b="0" dirty="0">
                <a:latin typeface="+mn-lt"/>
              </a:rPr>
              <a:t>/</a:t>
            </a:r>
            <a:r>
              <a:rPr lang="en-US" sz="2844" b="0" dirty="0" err="1">
                <a:latin typeface="+mn-lt"/>
              </a:rPr>
              <a:t>MeOH</a:t>
            </a:r>
            <a:r>
              <a:rPr lang="en-US" sz="2844" b="0" dirty="0">
                <a:latin typeface="+mn-lt"/>
              </a:rPr>
              <a:t>, 150°C, 1h; (g) TFA/CH</a:t>
            </a:r>
            <a:r>
              <a:rPr lang="en-US" sz="2844" b="0" baseline="-25000" dirty="0">
                <a:latin typeface="+mn-lt"/>
              </a:rPr>
              <a:t>2</a:t>
            </a:r>
            <a:r>
              <a:rPr lang="en-US" sz="2844" b="0" dirty="0">
                <a:latin typeface="+mn-lt"/>
              </a:rPr>
              <a:t>Cl</a:t>
            </a:r>
            <a:r>
              <a:rPr lang="en-US" sz="2844" b="0" baseline="-25000" dirty="0">
                <a:latin typeface="+mn-lt"/>
              </a:rPr>
              <a:t>2</a:t>
            </a:r>
            <a:r>
              <a:rPr lang="en-US" sz="2844" b="0" dirty="0">
                <a:latin typeface="+mn-lt"/>
              </a:rPr>
              <a:t>, 87%</a:t>
            </a:r>
            <a:r>
              <a:rPr lang="en-US" sz="2844" b="0" baseline="-25000" dirty="0">
                <a:latin typeface="+mn-lt"/>
              </a:rPr>
              <a:t>.</a:t>
            </a:r>
            <a:endParaRPr lang="it-IT" sz="2844" b="0" dirty="0">
              <a:latin typeface="+mn-lt"/>
            </a:endParaRPr>
          </a:p>
          <a:p>
            <a:pPr algn="just" defTabSz="3839250"/>
            <a:endParaRPr lang="it-IT" sz="2844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6141224" y="28313989"/>
            <a:ext cx="1737976" cy="475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89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Scheme</a:t>
            </a:r>
            <a:r>
              <a:rPr lang="it-IT" sz="2489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20540093" y="28165163"/>
            <a:ext cx="1737976" cy="475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89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Scheme</a:t>
            </a:r>
            <a:r>
              <a:rPr lang="it-IT" sz="2489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</a:t>
            </a:r>
          </a:p>
        </p:txBody>
      </p:sp>
      <p:sp>
        <p:nvSpPr>
          <p:cNvPr id="33" name="Rectangle 457"/>
          <p:cNvSpPr>
            <a:spLocks noChangeArrowheads="1"/>
          </p:cNvSpPr>
          <p:nvPr/>
        </p:nvSpPr>
        <p:spPr bwMode="auto">
          <a:xfrm>
            <a:off x="1080001" y="32641747"/>
            <a:ext cx="27392588" cy="6569859"/>
          </a:xfrm>
          <a:prstGeom prst="rect">
            <a:avLst/>
          </a:prstGeom>
          <a:solidFill>
            <a:srgbClr val="008080">
              <a:alpha val="10000"/>
            </a:srgbClr>
          </a:solidFill>
          <a:ln w="19050">
            <a:solidFill>
              <a:srgbClr val="0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3555" b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le 640"/>
          <p:cNvSpPr>
            <a:spLocks noChangeArrowheads="1"/>
          </p:cNvSpPr>
          <p:nvPr/>
        </p:nvSpPr>
        <p:spPr bwMode="auto">
          <a:xfrm>
            <a:off x="6059127" y="16225790"/>
            <a:ext cx="164194" cy="11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1271" tIns="40636" rIns="81271" bIns="40636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sz="6834"/>
          </a:p>
        </p:txBody>
      </p:sp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977702"/>
              </p:ext>
            </p:extLst>
          </p:nvPr>
        </p:nvGraphicFramePr>
        <p:xfrm>
          <a:off x="1721360" y="15677677"/>
          <a:ext cx="11122982" cy="13114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" name="CS ChemDraw Drawing" r:id="rId6" imgW="6048875" imgH="7269480" progId="ChemDraw.Document.6.0">
                  <p:embed/>
                </p:oleObj>
              </mc:Choice>
              <mc:Fallback>
                <p:oleObj name="CS ChemDraw Drawing" r:id="rId6" imgW="6048875" imgH="7269480" progId="ChemDraw.Document.6.0">
                  <p:embed/>
                  <p:pic>
                    <p:nvPicPr>
                      <p:cNvPr id="0" name="Object 6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1360" y="15677677"/>
                        <a:ext cx="11122982" cy="131142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645"/>
          <p:cNvSpPr>
            <a:spLocks noChangeArrowheads="1"/>
          </p:cNvSpPr>
          <p:nvPr/>
        </p:nvSpPr>
        <p:spPr bwMode="auto">
          <a:xfrm>
            <a:off x="18758602" y="15986604"/>
            <a:ext cx="164194" cy="11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1271" tIns="40636" rIns="81271" bIns="40636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sz="6834"/>
          </a:p>
        </p:txBody>
      </p:sp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4338792"/>
              </p:ext>
            </p:extLst>
          </p:nvPr>
        </p:nvGraphicFramePr>
        <p:xfrm>
          <a:off x="15855728" y="15697694"/>
          <a:ext cx="10612772" cy="12153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" name="CS ChemDraw Drawing" r:id="rId8" imgW="6057954" imgH="6921835" progId="ChemDraw.Document.6.0">
                  <p:embed/>
                </p:oleObj>
              </mc:Choice>
              <mc:Fallback>
                <p:oleObj name="CS ChemDraw Drawing" r:id="rId8" imgW="6057954" imgH="6921835" progId="ChemDraw.Document.6.0">
                  <p:embed/>
                  <p:pic>
                    <p:nvPicPr>
                      <p:cNvPr id="0" name="Object 6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55728" y="15697694"/>
                        <a:ext cx="10612772" cy="12153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664339"/>
              </p:ext>
            </p:extLst>
          </p:nvPr>
        </p:nvGraphicFramePr>
        <p:xfrm>
          <a:off x="1470698" y="34281110"/>
          <a:ext cx="9505245" cy="4748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3643"/>
                <a:gridCol w="1250877"/>
                <a:gridCol w="1245781"/>
                <a:gridCol w="1589288"/>
                <a:gridCol w="1271792"/>
                <a:gridCol w="1270895"/>
                <a:gridCol w="1652969"/>
              </a:tblGrid>
              <a:tr h="34443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Compounds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Bacterial strains MIC [µM]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Bacterial strains MIC [µg/mL]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658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</a:rPr>
                        <a:t>S. aureus</a:t>
                      </a:r>
                      <a:endParaRPr lang="it-IT" sz="1400" i="1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ATCC 6538P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</a:rPr>
                        <a:t>Bacillus subtilis</a:t>
                      </a:r>
                      <a:r>
                        <a:rPr lang="en-US" sz="1400" dirty="0">
                          <a:effectLst/>
                        </a:rPr>
                        <a:t> PY79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</a:rPr>
                        <a:t>Mycobacterium </a:t>
                      </a:r>
                      <a:r>
                        <a:rPr lang="en-US" sz="1400" i="1" dirty="0" err="1">
                          <a:effectLst/>
                        </a:rPr>
                        <a:t>smegmatis</a:t>
                      </a:r>
                      <a:r>
                        <a:rPr lang="en-US" sz="1400" dirty="0">
                          <a:effectLst/>
                        </a:rPr>
                        <a:t> mc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 155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</a:rPr>
                        <a:t>S. aureus</a:t>
                      </a:r>
                      <a:endParaRPr lang="it-IT" sz="1400" i="1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ATCC 6538P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</a:rPr>
                        <a:t>Bacillus subtilis </a:t>
                      </a:r>
                      <a:r>
                        <a:rPr lang="en-US" sz="1400" dirty="0">
                          <a:effectLst/>
                        </a:rPr>
                        <a:t>PY79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</a:rPr>
                        <a:t>Mycobacterium </a:t>
                      </a:r>
                      <a:r>
                        <a:rPr lang="en-US" sz="1400" i="1" dirty="0" err="1">
                          <a:effectLst/>
                        </a:rPr>
                        <a:t>smegmati</a:t>
                      </a:r>
                      <a:r>
                        <a:rPr lang="en-US" sz="1400" dirty="0" err="1">
                          <a:effectLst/>
                        </a:rPr>
                        <a:t>s</a:t>
                      </a:r>
                      <a:r>
                        <a:rPr lang="en-US" sz="1400" dirty="0">
                          <a:effectLst/>
                        </a:rPr>
                        <a:t> mc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 155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37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9.5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&gt; 55.5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39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39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&gt; 59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64.5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22.5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48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48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&gt; 72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n.d.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n.d.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n.d.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48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n.d.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4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150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&gt; 46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&gt; 76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8" name="Immagine 47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6867" y="32961211"/>
            <a:ext cx="9897694" cy="5993626"/>
          </a:xfrm>
          <a:prstGeom prst="rect">
            <a:avLst/>
          </a:prstGeom>
          <a:noFill/>
        </p:spPr>
      </p:pic>
      <p:sp>
        <p:nvSpPr>
          <p:cNvPr id="23" name="Rectangle 658"/>
          <p:cNvSpPr>
            <a:spLocks noChangeArrowheads="1"/>
          </p:cNvSpPr>
          <p:nvPr/>
        </p:nvSpPr>
        <p:spPr bwMode="auto">
          <a:xfrm rot="10800000" flipV="1">
            <a:off x="1436912" y="32862162"/>
            <a:ext cx="9789693" cy="13388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Table 1</a:t>
            </a:r>
            <a:r>
              <a:rPr kumimoji="0" lang="en-US" altLang="it-IT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 Values of the minimal inhibitory concentration (MIC) of the synthesized compounds. Each value is the highest of three replicates.</a:t>
            </a:r>
            <a:r>
              <a:rPr kumimoji="0" lang="it-IT" altLang="it-I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</a:p>
        </p:txBody>
      </p:sp>
      <p:sp>
        <p:nvSpPr>
          <p:cNvPr id="24" name="CasellaDiTesto 23"/>
          <p:cNvSpPr txBox="1"/>
          <p:nvPr/>
        </p:nvSpPr>
        <p:spPr>
          <a:xfrm flipH="1">
            <a:off x="21695686" y="34917899"/>
            <a:ext cx="63310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0"/>
            <a:r>
              <a:rPr lang="en-US" sz="2800" dirty="0"/>
              <a:t>Figure 1: </a:t>
            </a:r>
            <a:r>
              <a:rPr lang="en-US" sz="2800" b="0" dirty="0"/>
              <a:t>MTT assay. Effect of the different compounds on HT29 cells survival after 24 h of treatment, at different concentrations from 0 to 50 µM. Cell cytotoxicity determined by MTT assay is expressed as percentage of cell viability and indicated as mean ± SD (n=3),  P&lt;0.05.  ANOVA test.</a:t>
            </a:r>
            <a:r>
              <a:rPr lang="en-US" sz="2800" b="0" dirty="0" smtClean="0"/>
              <a:t> </a:t>
            </a:r>
            <a:endParaRPr lang="it-IT" sz="2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1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8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1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8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4513</TotalTime>
  <Words>907</Words>
  <Application>Microsoft Office PowerPoint</Application>
  <PresentationFormat>Personalizzato</PresentationFormat>
  <Paragraphs>114</Paragraphs>
  <Slides>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3" baseType="lpstr">
      <vt:lpstr>Struttura predefinita</vt:lpstr>
      <vt:lpstr>CS ChemDraw Drawing</vt:lpstr>
      <vt:lpstr>Presentazione standard di PowerPoint</vt:lpstr>
    </vt:vector>
  </TitlesOfParts>
  <Company>Università di Trieste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Dip. Scienze Farmaceutiche</dc:creator>
  <cp:lastModifiedBy>Cateni Francesca</cp:lastModifiedBy>
  <cp:revision>206</cp:revision>
  <dcterms:created xsi:type="dcterms:W3CDTF">2007-03-23T11:20:52Z</dcterms:created>
  <dcterms:modified xsi:type="dcterms:W3CDTF">2016-09-05T14:35:40Z</dcterms:modified>
</cp:coreProperties>
</file>